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634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8688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9530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89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5469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23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04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791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694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8355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211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E5F5C-BD22-4D56-AE66-6AFF4E38333B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EEE9B-EE62-42A4-AB52-0BC10084A3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53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619988"/>
              </p:ext>
            </p:extLst>
          </p:nvPr>
        </p:nvGraphicFramePr>
        <p:xfrm>
          <a:off x="1640542" y="1365691"/>
          <a:ext cx="7879977" cy="3992166"/>
        </p:xfrm>
        <a:graphic>
          <a:graphicData uri="http://schemas.openxmlformats.org/drawingml/2006/table">
            <a:tbl>
              <a:tblPr/>
              <a:tblGrid>
                <a:gridCol w="1738753"/>
                <a:gridCol w="1312266"/>
                <a:gridCol w="1312266"/>
                <a:gridCol w="1148233"/>
                <a:gridCol w="1148233"/>
                <a:gridCol w="1220226"/>
              </a:tblGrid>
              <a:tr h="3650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Field Playing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Position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Age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(y)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Weight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(kg)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Height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(cm)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Body Fat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(%)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Flexibility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(cm)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012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GK  (n=6)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23.0±5.6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63.5±0.7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171±1.4 *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11.5±0.7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21.5±0.7 </a:t>
                      </a: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30012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CD (n=6)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23.7±5.2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65.0±6.9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170.2±6.8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15.5±1.2 </a:t>
                      </a:r>
                      <a:r>
                        <a:rPr lang="da-DK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17.2±2.8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30012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FB (n=6)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24.2±2.6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67.0±5.5 </a:t>
                      </a:r>
                      <a:r>
                        <a:rPr lang="da-DK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168.5±5.7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17.5±1.2 </a:t>
                      </a:r>
                      <a:r>
                        <a:rPr lang="da-DK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16.0±2.1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500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MF (n=10)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24.0±3.4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57.8±5.5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161.1±5.2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13.5±1.0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18.1±2.9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500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FW (n=8)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23.2±3.5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59.8±4.4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163.2±4.0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12.6±0.8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19.2±3.1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0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 players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(n=36)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23.7±3.5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61.9±5.7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165.7±6.2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14.1±2.9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18.1±2.9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56427" y="557995"/>
            <a:ext cx="80993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 1.</a:t>
            </a:r>
            <a:r>
              <a:rPr kumimoji="0" lang="en-GB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Baseline </a:t>
            </a:r>
            <a:r>
              <a:rPr kumimoji="0" lang="en-US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physical characteristics </a:t>
            </a:r>
            <a:r>
              <a:rPr kumimoji="0" lang="en-GB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among players </a:t>
            </a:r>
            <a:r>
              <a:rPr kumimoji="0" lang="en-US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according to playing position and in general of </a:t>
            </a:r>
            <a:r>
              <a:rPr kumimoji="0" lang="en-GB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Brazilian women’s soccer players (Mean ± SD)     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556427" y="5519222"/>
            <a:ext cx="80482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pt-BR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pt-BR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&lt; 0.05 (body mass: FB &gt; MF),</a:t>
            </a:r>
            <a:r>
              <a:rPr lang="en-US" altLang="pt-BR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</a:t>
            </a:r>
            <a:r>
              <a:rPr lang="en-US" altLang="pt-BR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pt-BR" sz="16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pt-BR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0.05 (height: GK &gt; MF), </a:t>
            </a:r>
            <a:r>
              <a:rPr lang="en-US" altLang="pt-BR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pt-BR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pt-BR" sz="16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pt-BR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&lt;0.05 (body fat: FB &gt; GK, FW and MF and CD &gt; GK and FW), </a:t>
            </a:r>
            <a:r>
              <a:rPr lang="en-US" altLang="pt-BR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pt-BR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pt-BR" sz="16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pt-BR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0.05 (flexibility: GK &gt; FB). Legend: GK, goalkeepers; CD, central-defenders; FB, Fullbacks; MF, Midfielders; FW, Forwards   </a:t>
            </a:r>
            <a:endParaRPr lang="pt-BR" altLang="pt-BR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322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216752"/>
              </p:ext>
            </p:extLst>
          </p:nvPr>
        </p:nvGraphicFramePr>
        <p:xfrm>
          <a:off x="2138084" y="1406012"/>
          <a:ext cx="8081680" cy="3413760"/>
        </p:xfrm>
        <a:graphic>
          <a:graphicData uri="http://schemas.openxmlformats.org/drawingml/2006/table">
            <a:tbl>
              <a:tblPr/>
              <a:tblGrid>
                <a:gridCol w="1347580"/>
                <a:gridCol w="1481578"/>
                <a:gridCol w="1211682"/>
                <a:gridCol w="1346630"/>
                <a:gridCol w="1347580"/>
                <a:gridCol w="1346630"/>
              </a:tblGrid>
              <a:tr h="850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Field Playing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Position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VO</a:t>
                      </a:r>
                      <a:r>
                        <a:rPr lang="pt-BR" sz="16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max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(mL</a:t>
                      </a:r>
                      <a:r>
                        <a:rPr lang="pt-BR" sz="16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kg</a:t>
                      </a:r>
                      <a:r>
                        <a:rPr lang="pt-BR" sz="16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-1.</a:t>
                      </a: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r>
                        <a:rPr lang="pt-BR" sz="16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sVO</a:t>
                      </a:r>
                      <a:r>
                        <a:rPr lang="en-GB" sz="16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max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(km</a:t>
                      </a:r>
                      <a:r>
                        <a:rPr lang="pt-BR" sz="16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</a:t>
                      </a:r>
                      <a:r>
                        <a:rPr lang="pt-BR" sz="16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sVT</a:t>
                      </a:r>
                      <a:r>
                        <a:rPr lang="en-GB" sz="16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(km</a:t>
                      </a:r>
                      <a:r>
                        <a:rPr lang="da-DK" sz="16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</a:t>
                      </a:r>
                      <a:r>
                        <a:rPr lang="da-DK" sz="16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da-DK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VO</a:t>
                      </a:r>
                      <a:r>
                        <a:rPr lang="en-GB" sz="16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VT</a:t>
                      </a:r>
                      <a:r>
                        <a:rPr lang="en-GB" sz="16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(%)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HRVT</a:t>
                      </a:r>
                      <a:r>
                        <a:rPr lang="en-GB" sz="16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a-DK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(beats</a:t>
                      </a:r>
                      <a:r>
                        <a:rPr lang="da-DK" sz="16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da-DK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min</a:t>
                      </a:r>
                      <a:r>
                        <a:rPr lang="da-DK" sz="16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da-DK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                    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      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GK  (n=6)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49.0±0.2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13.1±1.0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10.5±0.7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77.5±3.5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176.2±2.8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CD (n=6)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49.7±1.2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13.9±1.5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11.0±0.8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79.7±2.2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176.0±3.9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FB (n=6)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52.2±4.5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14.1±1.2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12.2±0.8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84.0±4.9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183.2±3.0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MF (n=10)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55.4±4.3*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14.5±1.3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12.5±0.5 </a:t>
                      </a: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86.0±4.7*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177.5±5.7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FW (n=8)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54.0±3.6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14.1±1.2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11.2±0.4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84.4±6.3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181.4±3.9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 players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(n=36)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53.0±3.9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13.5±1.2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11.5±0.8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82.3±4.3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178.9±6.1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38083" y="687009"/>
            <a:ext cx="79337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Table 2. </a:t>
            </a:r>
            <a:r>
              <a:rPr kumimoji="0" lang="en-GB" alt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Performance parameters</a:t>
            </a:r>
            <a:r>
              <a:rPr kumimoji="0" lang="en-GB" alt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GB" alt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among players </a:t>
            </a:r>
            <a:r>
              <a:rPr kumimoji="0" lang="en-US" alt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according to playing position and in general of </a:t>
            </a:r>
            <a:r>
              <a:rPr kumimoji="0" lang="en-GB" alt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Brazilian women’s soccer players (Mean ± SD)      </a:t>
            </a:r>
            <a:endParaRPr kumimoji="0" lang="pt-BR" alt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012575" y="4954000"/>
            <a:ext cx="851647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*</a:t>
            </a:r>
            <a:r>
              <a:rPr lang="pt-BR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p &lt; 0.05     vVT</a:t>
            </a:r>
            <a:r>
              <a:rPr lang="pt-BR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pt-BR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(MF &gt; GK); %VO</a:t>
            </a:r>
            <a:r>
              <a:rPr lang="pt-BR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pt-BR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VT</a:t>
            </a:r>
            <a:r>
              <a:rPr lang="pt-BR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pt-BR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(MF &gt; GK); VO</a:t>
            </a:r>
            <a:r>
              <a:rPr lang="pt-BR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pt-BR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max  (MF &gt; GK and CD).  </a:t>
            </a:r>
            <a:endParaRPr lang="pt-BR" altLang="pt-BR" sz="14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Legend: GK, goalkeepers; CD, central-defenders; FB, Fullbacks; MF, Midfielders; FW, Forwards; 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speed at second ventilatory threshold (vVT</a:t>
            </a:r>
            <a:r>
              <a:rPr lang="en-GB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), percentage of maximum oxygen consumption at the second ventilatory threshold (VO</a:t>
            </a:r>
            <a:r>
              <a:rPr lang="en-GB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VT</a:t>
            </a:r>
            <a:r>
              <a:rPr lang="en-GB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), heart  rate at the second ventilatory threshold (HRVT</a:t>
            </a:r>
            <a:r>
              <a:rPr lang="en-GB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), speed at the maximum oxygen uptake (vVO</a:t>
            </a:r>
            <a:r>
              <a:rPr lang="en-GB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max),  and maximum oxygen uptake (VO</a:t>
            </a:r>
            <a:r>
              <a:rPr lang="en-GB" altLang="pt-BR" sz="1400" baseline="-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max)  </a:t>
            </a:r>
            <a:endParaRPr lang="en-GB" altLang="pt-BR" sz="24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89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651124"/>
              </p:ext>
            </p:extLst>
          </p:nvPr>
        </p:nvGraphicFramePr>
        <p:xfrm>
          <a:off x="1775394" y="1355533"/>
          <a:ext cx="8309901" cy="3802700"/>
        </p:xfrm>
        <a:graphic>
          <a:graphicData uri="http://schemas.openxmlformats.org/drawingml/2006/table">
            <a:tbl>
              <a:tblPr/>
              <a:tblGrid>
                <a:gridCol w="1864232"/>
                <a:gridCol w="2291207"/>
                <a:gridCol w="2077231"/>
                <a:gridCol w="2077231"/>
              </a:tblGrid>
              <a:tr h="850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Field Playing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Position 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PP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(w</a:t>
                      </a:r>
                      <a:r>
                        <a:rPr lang="en-US" sz="2000" b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kg</a:t>
                      </a:r>
                      <a:r>
                        <a:rPr lang="en-US" sz="2000" b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MP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(w</a:t>
                      </a:r>
                      <a:r>
                        <a:rPr lang="en-US" sz="2000" b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kg</a:t>
                      </a:r>
                      <a:r>
                        <a:rPr lang="en-US" sz="2000" b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r>
                        <a:rPr lang="en-GB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FI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(%)                    </a:t>
                      </a:r>
                      <a:r>
                        <a:rPr lang="en-GB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      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GK  (n=6)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9.9±1.2 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7.0±0.5 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57.5±3.5 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CD (n=6)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10.1±0.9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7.0±0.2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58.2±2.2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FB (n=6)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9.9±0.8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7.0±0.1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55.2±5.1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MF (n=10)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9.1±0.6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7.6±0.4*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53.1±6.0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FW (n=8)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9.3±0.4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7.5±0.4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55.6±5.7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 players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(n=36)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9.5±0.8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7.3±0.4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55.5±4.9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24230" y="578737"/>
            <a:ext cx="925302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Table 3. </a:t>
            </a:r>
            <a:r>
              <a:rPr kumimoji="0" lang="en-GB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Wingate anaerobic test</a:t>
            </a:r>
            <a:r>
              <a:rPr kumimoji="0" lang="en-GB" alt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GB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among players </a:t>
            </a:r>
            <a:r>
              <a:rPr kumimoji="0" lang="en-US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according to playing position and in general of </a:t>
            </a:r>
            <a:r>
              <a:rPr kumimoji="0" lang="en-GB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Brazilian women’s soccer players (Mean ± SD)   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775393" y="5158233"/>
            <a:ext cx="84174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pt-BR" sz="16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* p &lt; 0.05  MP (MF &gt;CD; MF&gt;FB and MF&gt;GK).   </a:t>
            </a:r>
            <a:endParaRPr lang="pt-BR" altLang="pt-BR" sz="16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pt-BR" sz="16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Legend: GK, goalkeeper; CD, central-defenders; FB, Full-Back; MF, Midfielder; FW, Forward </a:t>
            </a:r>
            <a:endParaRPr lang="en-US" altLang="pt-BR" sz="1600" dirty="0" smtClean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pt-BR" sz="16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Abbreviations</a:t>
            </a:r>
            <a:r>
              <a:rPr lang="en-US" altLang="pt-BR" sz="16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peak power (PP), mean power (MP) and fatigue index (FI)  </a:t>
            </a:r>
            <a:endParaRPr lang="pt-BR" altLang="pt-BR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32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134302"/>
              </p:ext>
            </p:extLst>
          </p:nvPr>
        </p:nvGraphicFramePr>
        <p:xfrm>
          <a:off x="1546148" y="1189181"/>
          <a:ext cx="8319212" cy="4663440"/>
        </p:xfrm>
        <a:graphic>
          <a:graphicData uri="http://schemas.openxmlformats.org/drawingml/2006/table">
            <a:tbl>
              <a:tblPr/>
              <a:tblGrid>
                <a:gridCol w="924357"/>
                <a:gridCol w="923426"/>
                <a:gridCol w="792173"/>
                <a:gridCol w="923426"/>
                <a:gridCol w="923426"/>
                <a:gridCol w="1061195"/>
                <a:gridCol w="923426"/>
                <a:gridCol w="924357"/>
                <a:gridCol w="923426"/>
              </a:tblGrid>
              <a:tr h="850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Field Playing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Position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Hb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(g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dL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[normal values</a:t>
                      </a:r>
                      <a:r>
                        <a:rPr lang="en-GB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[&gt;12]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</a:t>
                      </a:r>
                      <a:r>
                        <a:rPr lang="en-US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++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(µ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dL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[normal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Values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[35-150]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Glucose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(mg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dL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[normal values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[70-100]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++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(mg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dL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[normal values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[8.5-10.1]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Total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cholesterol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(mg</a:t>
                      </a:r>
                      <a:r>
                        <a:rPr lang="en-GB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dL</a:t>
                      </a:r>
                      <a:r>
                        <a:rPr lang="en-GB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[normal values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[≤ 200]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HDL-c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(mg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dL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[normal values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[&gt; 35]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LDL-c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(mg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dL</a:t>
                      </a:r>
                      <a:r>
                        <a:rPr lang="en-GB" sz="12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[normal values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[&lt; 130]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TG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(mg</a:t>
                      </a:r>
                      <a:r>
                        <a:rPr lang="en-GB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dL</a:t>
                      </a:r>
                      <a:r>
                        <a:rPr lang="en-GB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</a:t>
                      </a: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[normal values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[&lt; 150]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GK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(n=6)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±0.2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94.8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±7.5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±6.3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±0.2 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58750"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192.5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158750"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±10.6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49.0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±1.4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±19.7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±3.5 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CD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(n=6)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±0.1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±12.8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89.7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±2.6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±36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±2.6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122.2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±29.2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97.0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±15.6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FB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(n=6)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91.2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±1.9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±2.3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206.7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±38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51.0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±1.4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129.7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±21.0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87.5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±27.5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MF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(n=10)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85.9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89.8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±5.9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215.8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±29.3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±4.5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140.1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±21.5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96.6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±22.6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FW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(n=8)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70.2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±10.8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±4.2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±49.8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49.6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±5.4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112.2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±21.4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±12.7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 players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(n=36)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±12.6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88.4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±4.2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±0.5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204.7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±34.7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50.7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±3.6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125.8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±23.3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96.8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±18.5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19314" y="265851"/>
            <a:ext cx="842654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8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58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Table 4. </a:t>
            </a:r>
            <a:r>
              <a:rPr kumimoji="0" lang="en-GB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Blood</a:t>
            </a:r>
            <a:r>
              <a:rPr kumimoji="0" lang="en-GB" altLang="pt-B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biochemical parameters after 12-hour overnight fasting</a:t>
            </a:r>
            <a:r>
              <a:rPr kumimoji="0" lang="en-GB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among players    </a:t>
            </a:r>
            <a:r>
              <a:rPr kumimoji="0" lang="en-US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according to playing position and in general of </a:t>
            </a:r>
            <a:r>
              <a:rPr kumimoji="0" lang="en-GB" alt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Brazilian women’s soccer players (Mean ± SD)     </a:t>
            </a:r>
            <a:endParaRPr kumimoji="0" lang="pt-BR" alt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492480" y="5852621"/>
            <a:ext cx="83728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587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Legend: GK, goalkeepers; CD, central-defenders; FB, Fullbacks; MF, Midfielders; FW, Forwards;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haemoglobin (Hb), High-density lipoprotein (HDL) cholesterol, Low-density lipoprotein (LDL) cholesterol, Triglycerides (TG), iron (Fe</a:t>
            </a:r>
            <a:r>
              <a:rPr lang="en-GB" altLang="pt-BR" sz="1400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++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), calcium (Ca</a:t>
            </a:r>
            <a:r>
              <a:rPr lang="en-GB" altLang="pt-BR" sz="1400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++</a:t>
            </a:r>
            <a:r>
              <a:rPr lang="en-GB" altLang="pt-BR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endParaRPr lang="pt-BR" altLang="pt-BR" sz="14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596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1725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5761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877</Words>
  <Application>Microsoft Office PowerPoint</Application>
  <PresentationFormat>Widescreen</PresentationFormat>
  <Paragraphs>293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Medicina Esportiva</dc:creator>
  <cp:lastModifiedBy>Medicina Esportiva</cp:lastModifiedBy>
  <cp:revision>1</cp:revision>
  <dcterms:created xsi:type="dcterms:W3CDTF">2020-11-11T19:02:56Z</dcterms:created>
  <dcterms:modified xsi:type="dcterms:W3CDTF">2020-11-11T19:03:14Z</dcterms:modified>
</cp:coreProperties>
</file>